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5" r:id="rId5"/>
    <p:sldId id="27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2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7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9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1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1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4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0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1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8D87-9CE9-4169-9D0F-0F9FD6DE5C23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23F92-B57B-4D9E-9D13-5AE1CFDC9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2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3B3015-9152-4AFE-B579-CE88559601B9}"/>
              </a:ext>
            </a:extLst>
          </p:cNvPr>
          <p:cNvSpPr txBox="1"/>
          <p:nvPr/>
        </p:nvSpPr>
        <p:spPr>
          <a:xfrm>
            <a:off x="495605" y="2260968"/>
            <a:ext cx="762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200" b="1" dirty="0">
                <a:solidFill>
                  <a:srgbClr val="002060"/>
                </a:solidFill>
              </a:rPr>
              <a:t>(क) परियोजनाको छोटो परिचय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239C3B-E3A4-48F8-95D8-6271C24A3341}"/>
              </a:ext>
            </a:extLst>
          </p:cNvPr>
          <p:cNvSpPr txBox="1"/>
          <p:nvPr/>
        </p:nvSpPr>
        <p:spPr>
          <a:xfrm>
            <a:off x="495605" y="2907429"/>
            <a:ext cx="11465959" cy="2326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e-NP" sz="2400" dirty="0">
                <a:effectLst/>
                <a:latin typeface="Himalb" pitchFamily="2" charset="0"/>
                <a:ea typeface="SimSun" panose="02010600030101010101" pitchFamily="2" charset="-122"/>
                <a:cs typeface="Kalimati" panose="00000400000000000000" pitchFamily="2"/>
              </a:rPr>
              <a:t>प्रस्ट देखिने गरी खिचिएको साइनबोर्डसहितको उद्यम/व्यवसायको फोटो र उद्यम/व्यवसाय सञ्चालन भइरहेको दृश्य देखिने १ मिनेटको भिडियो अनिवार्य रूपमा</a:t>
            </a:r>
            <a:r>
              <a:rPr lang="ne-NP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Himalb" pitchFamily="2" charset="0"/>
              </a:rPr>
              <a:t> </a:t>
            </a:r>
            <a:r>
              <a:rPr lang="ne-NP" sz="2400" dirty="0">
                <a:effectLst/>
                <a:latin typeface="Himalb" pitchFamily="2" charset="0"/>
                <a:ea typeface="SimSun" panose="02010600030101010101" pitchFamily="2" charset="-122"/>
                <a:cs typeface="Kalimati" panose="00000400000000000000" pitchFamily="2"/>
              </a:rPr>
              <a:t>पेन ड्राइभ </a:t>
            </a: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(Pen Drive)</a:t>
            </a:r>
            <a:r>
              <a:rPr lang="ne-NP" sz="2400" dirty="0">
                <a:effectLst/>
                <a:latin typeface="Himalb" pitchFamily="2" charset="0"/>
                <a:ea typeface="SimSun" panose="02010600030101010101" pitchFamily="2" charset="-122"/>
                <a:cs typeface="Kalimati" panose="00000400000000000000" pitchFamily="2"/>
              </a:rPr>
              <a:t> मा लिएर आउन</a:t>
            </a:r>
            <a:r>
              <a:rPr lang="en-US" sz="2400" dirty="0">
                <a:effectLst/>
                <a:latin typeface="Himalb" pitchFamily="2" charset="0"/>
                <a:ea typeface="SimSun" panose="02010600030101010101" pitchFamily="2" charset="-122"/>
                <a:cs typeface="Kalimati" panose="00000400000000000000" pitchFamily="2"/>
              </a:rPr>
              <a:t>'</a:t>
            </a:r>
            <a:r>
              <a:rPr lang="ne-NP" sz="2400" dirty="0">
                <a:effectLst/>
                <a:latin typeface="Himalb" pitchFamily="2" charset="0"/>
                <a:ea typeface="SimSun" panose="02010600030101010101" pitchFamily="2" charset="-122"/>
                <a:cs typeface="Kalimati" panose="00000400000000000000" pitchFamily="2"/>
              </a:rPr>
              <a:t>पर्नेछ र सो अनुसार प्रस्तुत गर्नुपर्नेछ ।</a:t>
            </a:r>
            <a:endParaRPr lang="en-US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effectLst/>
              <a:latin typeface="Himalb" pitchFamily="2" charset="0"/>
              <a:ea typeface="SimSun" panose="02010600030101010101" pitchFamily="2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7E26794-F463-496B-8988-B209D1AB9CA0}"/>
              </a:ext>
            </a:extLst>
          </p:cNvPr>
          <p:cNvSpPr txBox="1">
            <a:spLocks/>
          </p:cNvSpPr>
          <p:nvPr/>
        </p:nvSpPr>
        <p:spPr>
          <a:xfrm>
            <a:off x="352767" y="941016"/>
            <a:ext cx="11486465" cy="10619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e-NP" b="1" dirty="0">
                <a:solidFill>
                  <a:srgbClr val="002060"/>
                </a:solidFill>
              </a:rPr>
              <a:t>स्टार्टअप उद्यम कर्जा प्रवाह कार्यक्रम २०८१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9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832" y="321518"/>
            <a:ext cx="11476233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१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२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.	परियोजनाको </a:t>
            </a:r>
            <a: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SWOT (Strength, Weakness, Opportunity and Threat) 	Analysis</a:t>
            </a:r>
            <a:r>
              <a:rPr lang="en-US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endParaRPr lang="en-US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4133"/>
              </p:ext>
            </p:extLst>
          </p:nvPr>
        </p:nvGraphicFramePr>
        <p:xfrm>
          <a:off x="431370" y="1531802"/>
          <a:ext cx="11291443" cy="3900806"/>
        </p:xfrm>
        <a:graphic>
          <a:graphicData uri="http://schemas.openxmlformats.org/drawingml/2006/table">
            <a:tbl>
              <a:tblPr firstRow="1" firstCol="1" bandRow="1"/>
              <a:tblGrid>
                <a:gridCol w="564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71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dirty="0">
                          <a:solidFill>
                            <a:srgbClr val="002060"/>
                          </a:solidFill>
                          <a:effectLst/>
                        </a:rPr>
                        <a:t>सबल पक्ष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</a:rPr>
                        <a:t>(Strength)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क)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ख)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ग)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कमजोर पक्ष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</a:rPr>
                        <a:t>(Weakness)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क)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ख)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ग)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1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अवसर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</a:rPr>
                        <a:t>(Opportunity)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क)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ख)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ग)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चुनौती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</a:rPr>
                        <a:t>(Threat)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क)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ख)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ग)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59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229" y="326919"/>
            <a:ext cx="11410778" cy="10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१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३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का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जोखिम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हरू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र व्यवस्थापनका लागि अवलम्बन गरिएक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ा उपायहरू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36494"/>
              </p:ext>
            </p:extLst>
          </p:nvPr>
        </p:nvGraphicFramePr>
        <p:xfrm>
          <a:off x="394228" y="1436935"/>
          <a:ext cx="11410777" cy="3464417"/>
        </p:xfrm>
        <a:graphic>
          <a:graphicData uri="http://schemas.openxmlformats.org/drawingml/2006/table">
            <a:tbl>
              <a:tblPr firstRow="1" firstCol="1" bandRow="1"/>
              <a:tblGrid>
                <a:gridCol w="5704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6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6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b="1" dirty="0">
                          <a:solidFill>
                            <a:srgbClr val="002060"/>
                          </a:solidFill>
                          <a:effectLst/>
                        </a:rPr>
                        <a:t>मुख्य जोखिमहरू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b="1" dirty="0">
                          <a:solidFill>
                            <a:srgbClr val="002060"/>
                          </a:solidFill>
                          <a:effectLst/>
                        </a:rPr>
                        <a:t>व्यवस्थापनका उपायहरू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3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क)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ख)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ग)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घ)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क)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ख)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ग)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घ)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28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633" y="162860"/>
            <a:ext cx="11657937" cy="144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e-NP" sz="28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(ग) </a:t>
            </a:r>
            <a:r>
              <a:rPr lang="hi-IN" sz="28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परियोजनाको सामान्य वित्तीय विवरण</a:t>
            </a:r>
            <a:endParaRPr lang="en-US" sz="2800" b="1" dirty="0">
              <a:solidFill>
                <a:srgbClr val="002060"/>
              </a:solidFill>
              <a:effectLst/>
              <a:latin typeface="Himalb" pitchFamily="2" charset="0"/>
              <a:ea typeface="SimSun" panose="02010600030101010101" pitchFamily="2" charset="-122"/>
              <a:cs typeface="+mj-cs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ne-NP" sz="1050" b="1" dirty="0">
              <a:solidFill>
                <a:srgbClr val="002060"/>
              </a:solidFill>
              <a:effectLst/>
              <a:latin typeface="Himalb" pitchFamily="2" charset="0"/>
              <a:ea typeface="SimSun" panose="02010600030101010101" pitchFamily="2" charset="-122"/>
              <a:cs typeface="+mj-cs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ne-NP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१४.</a:t>
            </a:r>
            <a:r>
              <a:rPr lang="hi-IN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 बिक्रीबाट आम्दानी (वार्षिक रूपमा)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873607"/>
              </p:ext>
            </p:extLst>
          </p:nvPr>
        </p:nvGraphicFramePr>
        <p:xfrm>
          <a:off x="360089" y="1978182"/>
          <a:ext cx="11414095" cy="4071391"/>
        </p:xfrm>
        <a:graphic>
          <a:graphicData uri="http://schemas.openxmlformats.org/drawingml/2006/table">
            <a:tbl>
              <a:tblPr firstRow="1" firstCol="1" bandRow="1"/>
              <a:tblGrid>
                <a:gridCol w="88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1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01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1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1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701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21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</a:rPr>
                        <a:t>आ.व. </a:t>
                      </a:r>
                      <a:r>
                        <a:rPr lang="hi-IN" sz="1800" b="1" dirty="0">
                          <a:effectLst/>
                        </a:rPr>
                        <a:t>२०८०</a:t>
                      </a:r>
                      <a:r>
                        <a:rPr lang="ne-NP" sz="1800" b="1" dirty="0">
                          <a:effectLst/>
                        </a:rPr>
                        <a:t>/</a:t>
                      </a:r>
                      <a:r>
                        <a:rPr lang="hi-IN" sz="1800" b="1" dirty="0">
                          <a:effectLst/>
                        </a:rPr>
                        <a:t>८१ </a:t>
                      </a:r>
                      <a:r>
                        <a:rPr lang="ne-NP" sz="1800" b="1" dirty="0">
                          <a:effectLst/>
                        </a:rPr>
                        <a:t>को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1800" b="1" dirty="0">
                          <a:effectLst/>
                        </a:rPr>
                        <a:t>आ.व. </a:t>
                      </a:r>
                      <a:r>
                        <a:rPr lang="hi-IN" sz="1800" b="1" dirty="0">
                          <a:effectLst/>
                        </a:rPr>
                        <a:t>२०८१</a:t>
                      </a:r>
                      <a:r>
                        <a:rPr lang="ne-NP" sz="1800" b="1" dirty="0">
                          <a:effectLst/>
                        </a:rPr>
                        <a:t>/</a:t>
                      </a:r>
                      <a:r>
                        <a:rPr lang="hi-IN" sz="1800" b="1" dirty="0">
                          <a:effectLst/>
                        </a:rPr>
                        <a:t>८२ </a:t>
                      </a:r>
                      <a:r>
                        <a:rPr lang="ne-NP" sz="1800" b="1" dirty="0">
                          <a:effectLst/>
                        </a:rPr>
                        <a:t>का लागि अनुमानित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1800" b="1" dirty="0">
                          <a:effectLst/>
                        </a:rPr>
                        <a:t>आ.व. </a:t>
                      </a:r>
                      <a:r>
                        <a:rPr lang="hi-IN" sz="1800" b="1" dirty="0">
                          <a:effectLst/>
                        </a:rPr>
                        <a:t>२०८२</a:t>
                      </a:r>
                      <a:r>
                        <a:rPr lang="ne-NP" sz="1800" b="1" dirty="0">
                          <a:effectLst/>
                        </a:rPr>
                        <a:t>/</a:t>
                      </a:r>
                      <a:r>
                        <a:rPr lang="hi-IN" sz="1800" b="1" dirty="0">
                          <a:effectLst/>
                        </a:rPr>
                        <a:t>८३ </a:t>
                      </a:r>
                      <a:r>
                        <a:rPr lang="ne-NP" sz="1800" b="1" dirty="0">
                          <a:effectLst/>
                        </a:rPr>
                        <a:t>का लागि अनुमानित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क्र.सं.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बिक्री भएका</a:t>
                      </a:r>
                      <a:r>
                        <a:rPr lang="ne-NP" sz="1800" b="1" dirty="0">
                          <a:effectLst/>
                        </a:rPr>
                        <a:t>/</a:t>
                      </a:r>
                      <a:r>
                        <a:rPr lang="hi-IN" sz="1800" b="1" dirty="0">
                          <a:effectLst/>
                        </a:rPr>
                        <a:t>हुने वस्तु वा सेवा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परिमाण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दर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बिक्री रकम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परिमाण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दर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बिक्री रकम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परिमाण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दर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800" b="1" dirty="0">
                          <a:effectLst/>
                        </a:rPr>
                        <a:t>बिक्री रकम रु.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9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>
                          <a:effectLst/>
                        </a:rPr>
                        <a:t>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>
                          <a:effectLst/>
                        </a:rPr>
                        <a:t>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9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>
                          <a:effectLst/>
                        </a:rPr>
                        <a:t>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9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>
                          <a:effectLst/>
                        </a:rPr>
                        <a:t>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43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</a:rPr>
                        <a:t>जम्मा आम्दानी रु</a:t>
                      </a:r>
                      <a:r>
                        <a:rPr lang="ne-NP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74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55461"/>
              </p:ext>
            </p:extLst>
          </p:nvPr>
        </p:nvGraphicFramePr>
        <p:xfrm>
          <a:off x="251791" y="543341"/>
          <a:ext cx="11754681" cy="5960496"/>
        </p:xfrm>
        <a:graphic>
          <a:graphicData uri="http://schemas.openxmlformats.org/drawingml/2006/table">
            <a:tbl>
              <a:tblPr firstRow="1" firstCol="1" bandRow="1"/>
              <a:tblGrid>
                <a:gridCol w="2782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3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7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5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517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विवरण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1400" b="1" dirty="0">
                          <a:effectLst/>
                        </a:rPr>
                        <a:t>आ.व. </a:t>
                      </a:r>
                      <a:r>
                        <a:rPr lang="hi-IN" sz="1400" b="1" dirty="0">
                          <a:effectLst/>
                        </a:rPr>
                        <a:t>२०८०</a:t>
                      </a:r>
                      <a:r>
                        <a:rPr lang="ne-NP" sz="1400" b="1" dirty="0">
                          <a:effectLst/>
                        </a:rPr>
                        <a:t>/</a:t>
                      </a:r>
                      <a:r>
                        <a:rPr lang="hi-IN" sz="1400" b="1" dirty="0">
                          <a:effectLst/>
                        </a:rPr>
                        <a:t>८१ क</a:t>
                      </a:r>
                      <a:r>
                        <a:rPr lang="ne-NP" sz="1400" b="1" dirty="0">
                          <a:effectLst/>
                        </a:rPr>
                        <a:t>ो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1400" b="1" dirty="0">
                          <a:effectLst/>
                        </a:rPr>
                        <a:t>आ.व. </a:t>
                      </a:r>
                      <a:r>
                        <a:rPr lang="hi-IN" sz="1400" b="1" dirty="0">
                          <a:effectLst/>
                        </a:rPr>
                        <a:t>२०८१</a:t>
                      </a:r>
                      <a:r>
                        <a:rPr lang="ne-NP" sz="1400" b="1" dirty="0">
                          <a:effectLst/>
                        </a:rPr>
                        <a:t>/</a:t>
                      </a:r>
                      <a:r>
                        <a:rPr lang="hi-IN" sz="1400" b="1" dirty="0">
                          <a:effectLst/>
                        </a:rPr>
                        <a:t>८२ का लागि</a:t>
                      </a:r>
                      <a:r>
                        <a:rPr lang="ne-NP" sz="1400" b="1" dirty="0">
                          <a:effectLst/>
                        </a:rPr>
                        <a:t> अनुमानित </a:t>
                      </a:r>
                      <a:r>
                        <a:rPr lang="en-US" sz="1400" b="1" dirty="0">
                          <a:effectLst/>
                        </a:rPr>
                        <a:t>(Projected)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1400" b="1" dirty="0">
                          <a:effectLst/>
                        </a:rPr>
                        <a:t>आ.व. </a:t>
                      </a:r>
                      <a:r>
                        <a:rPr lang="hi-IN" sz="1400" b="1" dirty="0">
                          <a:effectLst/>
                        </a:rPr>
                        <a:t>२०८२</a:t>
                      </a:r>
                      <a:r>
                        <a:rPr lang="ne-NP" sz="1400" b="1" dirty="0">
                          <a:effectLst/>
                        </a:rPr>
                        <a:t>/</a:t>
                      </a:r>
                      <a:r>
                        <a:rPr lang="hi-IN" sz="1400" b="1" dirty="0">
                          <a:effectLst/>
                        </a:rPr>
                        <a:t>८३ का लागि </a:t>
                      </a:r>
                      <a:r>
                        <a:rPr lang="ne-NP" sz="1400" b="1" dirty="0">
                          <a:effectLst/>
                        </a:rPr>
                        <a:t>अनुमानित </a:t>
                      </a:r>
                      <a:r>
                        <a:rPr lang="en-US" sz="1400" b="1" dirty="0">
                          <a:effectLst/>
                        </a:rPr>
                        <a:t>(Projected)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रकम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पहिलो वर्ष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रकम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दोस्रो वर्ष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रकम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dirty="0">
                          <a:effectLst/>
                        </a:rPr>
                        <a:t>तेस्रो वर्ष रु.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dirty="0">
                          <a:effectLst/>
                        </a:rPr>
                        <a:t>जम्मा बिक्रीबाट आम्दानी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___________</a:t>
                      </a: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 b="1" i="1" dirty="0">
                          <a:effectLst/>
                        </a:rPr>
                        <a:t>बिक्री लागतमा प्रत्यक्ष खर्च </a:t>
                      </a:r>
                      <a:r>
                        <a:rPr lang="en-US" sz="1400" b="1" i="1" dirty="0">
                          <a:effectLst/>
                        </a:rPr>
                        <a:t>(Direct Expenses)</a:t>
                      </a:r>
                      <a:endParaRPr lang="en-US" sz="1400" b="1" i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वार्षिक कच्चापदार्थ खर्च</a:t>
                      </a:r>
                      <a:r>
                        <a:rPr lang="en-US" sz="1400">
                          <a:effectLst/>
                        </a:rPr>
                        <a:t> (Raw Material)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प्रत्यक्ष कामदार खर्च</a:t>
                      </a:r>
                      <a:r>
                        <a:rPr lang="en-US" sz="1400">
                          <a:effectLst/>
                        </a:rPr>
                        <a:t> (Direct Labor)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जम्मा प्रत्यक्ष खर्च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बिक्री लागतमा अप्रत्यक्ष खर्च</a:t>
                      </a:r>
                      <a:r>
                        <a:rPr lang="en-US" sz="1400">
                          <a:effectLst/>
                        </a:rPr>
                        <a:t> (Indirect Expenses)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प्रशासनिक खर्च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अन्य खर्च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व्याज खर्च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ह्रासकट्टी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जम्मा अप्रत्यक्ष खर्च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2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1400">
                          <a:effectLst/>
                        </a:rPr>
                        <a:t>जम्मा खर्च (प्रत्यक्ष + अप्रत्यक्ष)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>
                          <a:effectLst/>
                        </a:rPr>
                        <a:t>खुद नाफा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>
                          <a:effectLst/>
                        </a:rPr>
                        <a:t>कर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4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>
                          <a:effectLst/>
                        </a:rPr>
                        <a:t>करपछिको नाफा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__________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16225" y="18811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4709" y="0"/>
            <a:ext cx="3477234" cy="4799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ne-NP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१५.</a:t>
            </a:r>
            <a:r>
              <a:rPr lang="hi-IN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 नाफा–नोक्सान विवरण</a:t>
            </a:r>
            <a:endParaRPr lang="en-US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264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605" y="295950"/>
            <a:ext cx="1745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e-NP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१६.</a:t>
            </a:r>
            <a:r>
              <a:rPr lang="hi-IN" sz="2400" b="1" dirty="0">
                <a:solidFill>
                  <a:srgbClr val="002060"/>
                </a:solidFill>
                <a:effectLst/>
                <a:latin typeface="Himalb" pitchFamily="2" charset="0"/>
                <a:ea typeface="SimSun" panose="02010600030101010101" pitchFamily="2" charset="-122"/>
                <a:cs typeface="+mj-cs"/>
              </a:rPr>
              <a:t> वासलात</a:t>
            </a:r>
            <a:endParaRPr lang="en-US" sz="2400" b="1" dirty="0">
              <a:solidFill>
                <a:srgbClr val="002060"/>
              </a:solidFill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6365"/>
              </p:ext>
            </p:extLst>
          </p:nvPr>
        </p:nvGraphicFramePr>
        <p:xfrm>
          <a:off x="480743" y="887886"/>
          <a:ext cx="11396182" cy="4915154"/>
        </p:xfrm>
        <a:graphic>
          <a:graphicData uri="http://schemas.openxmlformats.org/drawingml/2006/table">
            <a:tbl>
              <a:tblPr firstRow="1" firstCol="1" bandRow="1"/>
              <a:tblGrid>
                <a:gridCol w="3756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6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विवरण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आ.व. २०८०</a:t>
                      </a:r>
                      <a:r>
                        <a:rPr lang="ne-NP" sz="2000" b="1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८१ को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आ.व. २०८१</a:t>
                      </a:r>
                      <a:r>
                        <a:rPr lang="ne-NP" sz="2000" b="1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८२ को </a:t>
                      </a:r>
                      <a:r>
                        <a:rPr lang="ne-NP" sz="2000" b="1" dirty="0">
                          <a:solidFill>
                            <a:srgbClr val="002060"/>
                          </a:solidFill>
                          <a:effectLst/>
                        </a:rPr>
                        <a:t>अनुमानित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आ.व. २०८२</a:t>
                      </a:r>
                      <a:r>
                        <a:rPr lang="ne-NP" sz="2000" b="1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hi-IN" sz="2000" b="1" dirty="0">
                          <a:solidFill>
                            <a:srgbClr val="002060"/>
                          </a:solidFill>
                          <a:effectLst/>
                        </a:rPr>
                        <a:t>८३ को</a:t>
                      </a:r>
                      <a:r>
                        <a:rPr lang="ne-NP" sz="2000" b="1" dirty="0">
                          <a:solidFill>
                            <a:srgbClr val="002060"/>
                          </a:solidFill>
                          <a:effectLst/>
                        </a:rPr>
                        <a:t> अनुमानित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3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000" dirty="0">
                          <a:effectLst/>
                        </a:rPr>
                        <a:t>स्थिर सम्पत्ति </a:t>
                      </a:r>
                      <a:r>
                        <a:rPr lang="ne-NP" sz="2000" dirty="0">
                          <a:effectLst/>
                        </a:rPr>
                        <a:t>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भवन</a:t>
                      </a:r>
                      <a:r>
                        <a:rPr lang="ne-NP" sz="2000">
                          <a:effectLst/>
                        </a:rPr>
                        <a:t>/</a:t>
                      </a:r>
                      <a:r>
                        <a:rPr lang="hi-IN" sz="2000">
                          <a:effectLst/>
                        </a:rPr>
                        <a:t>टहरो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जग्गा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मेसिनरी</a:t>
                      </a:r>
                      <a:r>
                        <a:rPr lang="en-US" sz="2000">
                          <a:effectLst/>
                        </a:rPr>
                        <a:t>, </a:t>
                      </a:r>
                      <a:r>
                        <a:rPr lang="hi-IN" sz="2000">
                          <a:effectLst/>
                        </a:rPr>
                        <a:t>उपकरण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मौज्दात </a:t>
                      </a:r>
                      <a:r>
                        <a:rPr lang="en-US" sz="2000">
                          <a:effectLst/>
                        </a:rPr>
                        <a:t>(Inventory)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बैङ्क ब्यालेन्स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उधारो उठाउन बाँकी (आसामी)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जम्मा सम्पत्ति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स्व–पूँजी तथा दायित्व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पूँजी लगानी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बैङ्क ऋण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4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000">
                          <a:effectLst/>
                        </a:rPr>
                        <a:t>तिर्न बाँकी (अन्य दायित्व)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87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7699" y="614056"/>
            <a:ext cx="675056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e-NP" sz="2800" b="1" dirty="0">
                <a:solidFill>
                  <a:srgbClr val="002060"/>
                </a:solidFill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(घ) अन्य विवरण</a:t>
            </a:r>
          </a:p>
          <a:p>
            <a:endParaRPr lang="ne-NP" sz="2800" b="1" dirty="0">
              <a:solidFill>
                <a:srgbClr val="002060"/>
              </a:solidFill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  <a:p>
            <a:r>
              <a:rPr lang="ne-NP" sz="2800" b="1" dirty="0">
                <a:solidFill>
                  <a:srgbClr val="002060"/>
                </a:solidFill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१७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यस कार्यक्रमअन्तर्गत माग गरेको कर्जा </a:t>
            </a:r>
            <a:r>
              <a:rPr lang="ne-NP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+mj-cs"/>
              </a:rPr>
              <a:t>:</a:t>
            </a:r>
            <a:endParaRPr lang="en-US" sz="2800" b="1" dirty="0">
              <a:solidFill>
                <a:srgbClr val="002060"/>
              </a:solidFill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980470"/>
              </p:ext>
            </p:extLst>
          </p:nvPr>
        </p:nvGraphicFramePr>
        <p:xfrm>
          <a:off x="1424146" y="2104571"/>
          <a:ext cx="9343707" cy="3823617"/>
        </p:xfrm>
        <a:graphic>
          <a:graphicData uri="http://schemas.openxmlformats.org/drawingml/2006/table">
            <a:tbl>
              <a:tblPr firstRow="1" firstCol="1" bandRow="1"/>
              <a:tblGrid>
                <a:gridCol w="9343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3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>
                          <a:effectLst/>
                        </a:rPr>
                        <a:t>रु. :</a:t>
                      </a:r>
                      <a:endParaRPr lang="en-US" sz="32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>
                          <a:effectLst/>
                        </a:rPr>
                        <a:t>अक्षरेपि : 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765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6260" y="350651"/>
            <a:ext cx="11203811" cy="10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१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८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माग गरेको कर्जाको उपयोग 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उद्यम/व्यवसायमा कुन कुन शीर्षकमा गर्नुहुन्छ ?</a:t>
            </a:r>
            <a:endParaRPr lang="en-US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97136"/>
              </p:ext>
            </p:extLst>
          </p:nvPr>
        </p:nvGraphicFramePr>
        <p:xfrm>
          <a:off x="529276" y="1437155"/>
          <a:ext cx="11327100" cy="3264062"/>
        </p:xfrm>
        <a:graphic>
          <a:graphicData uri="http://schemas.openxmlformats.org/drawingml/2006/table">
            <a:tbl>
              <a:tblPr firstRow="1" firstCol="1" bandRow="1"/>
              <a:tblGrid>
                <a:gridCol w="76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3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</a:rPr>
                        <a:t>क्र.सं.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</a:rPr>
                        <a:t>शीर्षक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</a:rPr>
                        <a:t>रकम रु.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(क)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(ख)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(ग)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(घ)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(ङ)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(च)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(छ)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(ज)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(झ)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3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600" dirty="0">
                          <a:effectLst/>
                        </a:rPr>
                        <a:t>(ञ)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88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3B3015-9152-4AFE-B579-CE88559601B9}"/>
              </a:ext>
            </a:extLst>
          </p:cNvPr>
          <p:cNvSpPr txBox="1"/>
          <p:nvPr/>
        </p:nvSpPr>
        <p:spPr>
          <a:xfrm>
            <a:off x="452063" y="359596"/>
            <a:ext cx="762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200" b="1" dirty="0">
                <a:solidFill>
                  <a:srgbClr val="002060"/>
                </a:solidFill>
              </a:rPr>
              <a:t>फोटो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3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3B3015-9152-4AFE-B579-CE88559601B9}"/>
              </a:ext>
            </a:extLst>
          </p:cNvPr>
          <p:cNvSpPr txBox="1"/>
          <p:nvPr/>
        </p:nvSpPr>
        <p:spPr>
          <a:xfrm>
            <a:off x="452063" y="359596"/>
            <a:ext cx="762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200" b="1" dirty="0">
                <a:solidFill>
                  <a:srgbClr val="002060"/>
                </a:solidFill>
              </a:rPr>
              <a:t>फोटो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F294D-9234-434B-88F8-75EA5689C58E}"/>
              </a:ext>
            </a:extLst>
          </p:cNvPr>
          <p:cNvSpPr txBox="1"/>
          <p:nvPr/>
        </p:nvSpPr>
        <p:spPr>
          <a:xfrm>
            <a:off x="452063" y="5726926"/>
            <a:ext cx="11319023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e-NP" sz="1800" dirty="0">
                <a:effectLst/>
                <a:highlight>
                  <a:srgbClr val="FFFF00"/>
                </a:highlight>
                <a:latin typeface="Himalb" pitchFamily="2" charset="0"/>
                <a:ea typeface="SimSun" panose="02010600030101010101" pitchFamily="2" charset="-122"/>
              </a:rPr>
              <a:t>नोट : आवश्यक परे स्लाइड थप्नुहोला ।</a:t>
            </a:r>
            <a:endParaRPr lang="en-US" sz="1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1911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3B3015-9152-4AFE-B579-CE88559601B9}"/>
              </a:ext>
            </a:extLst>
          </p:cNvPr>
          <p:cNvSpPr txBox="1"/>
          <p:nvPr/>
        </p:nvSpPr>
        <p:spPr>
          <a:xfrm>
            <a:off x="452063" y="359596"/>
            <a:ext cx="762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200" b="1" dirty="0">
                <a:solidFill>
                  <a:srgbClr val="002060"/>
                </a:solidFill>
              </a:rPr>
              <a:t>भिडियो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B2CA61-CE34-4C5B-918B-BE902CB42184}"/>
              </a:ext>
            </a:extLst>
          </p:cNvPr>
          <p:cNvSpPr txBox="1"/>
          <p:nvPr/>
        </p:nvSpPr>
        <p:spPr>
          <a:xfrm>
            <a:off x="452062" y="1067841"/>
            <a:ext cx="11319023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e-NP" sz="1800" dirty="0">
                <a:effectLst/>
                <a:highlight>
                  <a:srgbClr val="FFFF00"/>
                </a:highlight>
                <a:latin typeface="Himalb" pitchFamily="2" charset="0"/>
                <a:ea typeface="SimSun" panose="02010600030101010101" pitchFamily="2" charset="-122"/>
              </a:rPr>
              <a:t>नोट : भिडियो यो स्लाइडमा राख्न नसकेमा अर्कै फाइलमा राख्नुहोला । भिडियोको लिङ्क नभएमा सो भिडियो नचल्न सक्छ त्यसमा विश्वस्त हुनुहोला ।</a:t>
            </a:r>
            <a:endParaRPr lang="en-US" sz="1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2145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16C850-75A2-4668-A4C1-2BCA0193E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85482"/>
              </p:ext>
            </p:extLst>
          </p:nvPr>
        </p:nvGraphicFramePr>
        <p:xfrm>
          <a:off x="352767" y="1404386"/>
          <a:ext cx="11486466" cy="4854340"/>
        </p:xfrm>
        <a:graphic>
          <a:graphicData uri="http://schemas.openxmlformats.org/drawingml/2006/table">
            <a:tbl>
              <a:tblPr firstRow="1" firstCol="1" bandRow="1"/>
              <a:tblGrid>
                <a:gridCol w="530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2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2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3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१.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परियोजनाको नाम :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3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२.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प्रस्तावकको नाम :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183350"/>
                  </a:ext>
                </a:extLst>
              </a:tr>
              <a:tr h="1000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३.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उद्यमीको नाम :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57648"/>
                  </a:ext>
                </a:extLst>
              </a:tr>
              <a:tr h="963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४.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परियोजनाको ठेगाना :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60086"/>
                  </a:ext>
                </a:extLst>
              </a:tr>
              <a:tr h="963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५.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उत्पादित वस्तु वा सेवा :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213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07805F0-AA68-4146-A7E6-1D2BF02CBA5E}"/>
              </a:ext>
            </a:extLst>
          </p:cNvPr>
          <p:cNvSpPr txBox="1"/>
          <p:nvPr/>
        </p:nvSpPr>
        <p:spPr>
          <a:xfrm>
            <a:off x="132748" y="599274"/>
            <a:ext cx="7623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200" b="1" dirty="0">
                <a:solidFill>
                  <a:srgbClr val="002060"/>
                </a:solidFill>
              </a:rPr>
              <a:t>(ख) परियोजनासम्बन्धी विवरण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4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554" y="217085"/>
            <a:ext cx="11888936" cy="10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६.</a:t>
            </a:r>
            <a:r>
              <a:rPr lang="en-US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	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तपाईंको परियोजनामा निम्नमध्ये नवीनतम सोचको कुन बुँदामा कसरी सुधार गर्ने विचार गर्नुभएको छ वा सुधार गर्ने योजना छ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?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24651"/>
              </p:ext>
            </p:extLst>
          </p:nvPr>
        </p:nvGraphicFramePr>
        <p:xfrm>
          <a:off x="307871" y="1514344"/>
          <a:ext cx="11548507" cy="4246055"/>
        </p:xfrm>
        <a:graphic>
          <a:graphicData uri="http://schemas.openxmlformats.org/drawingml/2006/table">
            <a:tbl>
              <a:tblPr firstRow="1" firstCol="1" bandRow="1"/>
              <a:tblGrid>
                <a:gridCol w="3848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9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36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800" b="1" dirty="0">
                          <a:effectLst/>
                        </a:rPr>
                        <a:t>वस्तु वा सेवामा </a:t>
                      </a:r>
                      <a:r>
                        <a:rPr lang="en-US" sz="2800" b="1" dirty="0">
                          <a:effectLst/>
                        </a:rPr>
                        <a:t>(Product or Service)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6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800" b="1" dirty="0">
                          <a:effectLst/>
                        </a:rPr>
                        <a:t>उत्पादन प्रक्रियामा </a:t>
                      </a:r>
                      <a:r>
                        <a:rPr lang="en-US" sz="2800" b="1" dirty="0">
                          <a:effectLst/>
                        </a:rPr>
                        <a:t>(Production/Service Delivery Process)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29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800" b="1" dirty="0">
                          <a:effectLst/>
                        </a:rPr>
                        <a:t>वितरण प्रक्रियामा</a:t>
                      </a:r>
                      <a:endParaRPr lang="en-US" sz="28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</a:rPr>
                        <a:t>(Distribution/Service Delivery)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2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268" y="219952"/>
            <a:ext cx="11741577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७. 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परियोजनाबाट उत्पादित वस्तु वा सेवा बिक्रीको बजार सम्भावना 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: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86065"/>
              </p:ext>
            </p:extLst>
          </p:nvPr>
        </p:nvGraphicFramePr>
        <p:xfrm>
          <a:off x="339192" y="935813"/>
          <a:ext cx="11609653" cy="2698939"/>
        </p:xfrm>
        <a:graphic>
          <a:graphicData uri="http://schemas.openxmlformats.org/drawingml/2006/table">
            <a:tbl>
              <a:tblPr firstRow="1" firstCol="1" bandRow="1"/>
              <a:tblGrid>
                <a:gridCol w="580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13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800" b="1" kern="1200" dirty="0">
                          <a:solidFill>
                            <a:srgbClr val="002060"/>
                          </a:solidFill>
                          <a:effectLst/>
                        </a:rPr>
                        <a:t>हालको लक्षित ग्राहक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i-IN" sz="2800" b="1" kern="1200" dirty="0">
                          <a:solidFill>
                            <a:srgbClr val="002060"/>
                          </a:solidFill>
                          <a:effectLst/>
                        </a:rPr>
                        <a:t>भविष्यमा थप हुने लक्षित ग्राहक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2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200" dirty="0">
                          <a:effectLst/>
                        </a:rPr>
                        <a:t> 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200" dirty="0">
                          <a:effectLst/>
                        </a:rPr>
                        <a:t> 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200" dirty="0">
                          <a:effectLst/>
                        </a:rPr>
                        <a:t> 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200" dirty="0">
                          <a:effectLst/>
                        </a:rPr>
                        <a:t> 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200" dirty="0">
                          <a:effectLst/>
                        </a:rPr>
                        <a:t> 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7268" y="3775639"/>
            <a:ext cx="11984732" cy="54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८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परियोजनामा प्रयोग हुने कच्चापदार्थ के के हुन् र त्यसको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 आ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पूर्तिको व्यवस्था 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:</a:t>
            </a:r>
            <a:endParaRPr lang="en-US" sz="2800" b="1" dirty="0">
              <a:solidFill>
                <a:srgbClr val="002060"/>
              </a:solidFill>
              <a:latin typeface="Preeti" pitchFamily="2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33473"/>
              </p:ext>
            </p:extLst>
          </p:nvPr>
        </p:nvGraphicFramePr>
        <p:xfrm>
          <a:off x="421385" y="4569734"/>
          <a:ext cx="11527460" cy="1796544"/>
        </p:xfrm>
        <a:graphic>
          <a:graphicData uri="http://schemas.openxmlformats.org/drawingml/2006/table">
            <a:tbl>
              <a:tblPr firstRow="1" firstCol="1" bandRow="1"/>
              <a:tblGrid>
                <a:gridCol w="576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b="1" dirty="0">
                          <a:solidFill>
                            <a:srgbClr val="002060"/>
                          </a:solidFill>
                          <a:effectLst/>
                        </a:rPr>
                        <a:t>कच्चापदार्थ</a:t>
                      </a:r>
                      <a:r>
                        <a:rPr lang="ne-NP" sz="2800" b="1" dirty="0">
                          <a:solidFill>
                            <a:srgbClr val="002060"/>
                          </a:solidFill>
                          <a:effectLst/>
                        </a:rPr>
                        <a:t>हरू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b="1" dirty="0">
                          <a:solidFill>
                            <a:srgbClr val="002060"/>
                          </a:solidFill>
                          <a:effectLst/>
                        </a:rPr>
                        <a:t>आपूर्तिको व्यवस्था (कहाँबाट)</a:t>
                      </a:r>
                      <a:endParaRPr lang="en-US" sz="2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क)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dirty="0">
                          <a:effectLst/>
                        </a:rPr>
                        <a:t>(क)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ख)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dirty="0">
                          <a:effectLst/>
                        </a:rPr>
                        <a:t>(ख)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5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(</a:t>
                      </a:r>
                      <a:r>
                        <a:rPr lang="hi-IN" sz="2800" dirty="0">
                          <a:effectLst/>
                        </a:rPr>
                        <a:t>ग)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800" dirty="0">
                          <a:effectLst/>
                        </a:rPr>
                        <a:t>(ग)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37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612" y="322355"/>
            <a:ext cx="11462121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९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मा </a:t>
            </a:r>
            <a:r>
              <a:rPr lang="hi-IN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उपलब्ध पूर्वाधारहरू </a:t>
            </a:r>
            <a:r>
              <a:rPr lang="ne-NP" sz="2800" b="1" dirty="0">
                <a:solidFill>
                  <a:srgbClr val="002060"/>
                </a:solidFill>
                <a:effectLst/>
                <a:latin typeface="Preeti" pitchFamily="2" charset="0"/>
                <a:ea typeface="SimSun" panose="02010600030101010101" pitchFamily="2" charset="-122"/>
                <a:cs typeface="+mj-cs"/>
              </a:rPr>
              <a:t>:</a:t>
            </a:r>
            <a:endParaRPr lang="en-US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17936"/>
              </p:ext>
            </p:extLst>
          </p:nvPr>
        </p:nvGraphicFramePr>
        <p:xfrm>
          <a:off x="454089" y="997374"/>
          <a:ext cx="11340644" cy="1081504"/>
        </p:xfrm>
        <a:graphic>
          <a:graphicData uri="http://schemas.openxmlformats.org/drawingml/2006/table">
            <a:tbl>
              <a:tblPr firstRow="1" firstCol="1" bandRow="1"/>
              <a:tblGrid>
                <a:gridCol w="3779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क)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effectLst/>
                        </a:rPr>
                        <a:t>(ख)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effectLst/>
                        </a:rPr>
                        <a:t>(ग)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hi-IN" sz="2400" dirty="0">
                          <a:effectLst/>
                        </a:rPr>
                        <a:t>घ)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effectLst/>
                        </a:rPr>
                        <a:t>(ङ)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effectLst/>
                        </a:rPr>
                        <a:t>(च)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2612" y="3289547"/>
            <a:ext cx="11616233" cy="54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१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०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मा हालको रोजगारी संख्या र सिर्जना हुने संख्या :</a:t>
            </a:r>
            <a:endParaRPr lang="en-US" sz="2800" b="1" dirty="0">
              <a:solidFill>
                <a:srgbClr val="002060"/>
              </a:solidFill>
              <a:latin typeface="Preeti" pitchFamily="2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30260"/>
              </p:ext>
            </p:extLst>
          </p:nvPr>
        </p:nvGraphicFramePr>
        <p:xfrm>
          <a:off x="454089" y="4119245"/>
          <a:ext cx="11340644" cy="1326058"/>
        </p:xfrm>
        <a:graphic>
          <a:graphicData uri="http://schemas.openxmlformats.org/drawingml/2006/table">
            <a:tbl>
              <a:tblPr firstRow="1" firstCol="1" bandRow="1"/>
              <a:tblGrid>
                <a:gridCol w="5669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हाल भइरहेको रोजगारी संख्या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सिर्जना हुने रोजगारीको संख्या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0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83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295" y="333572"/>
            <a:ext cx="11445410" cy="54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११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.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 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परियोजनामा संलग्न सञ्चालक र कर्मचारीहरूको योग्यता</a:t>
            </a:r>
            <a:r>
              <a:rPr lang="ne-NP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/</a:t>
            </a:r>
            <a:r>
              <a:rPr lang="hi-IN" sz="2800" b="1" dirty="0">
                <a:solidFill>
                  <a:srgbClr val="002060"/>
                </a:solidFill>
                <a:latin typeface="Preeti" pitchFamily="2" charset="0"/>
                <a:ea typeface="SimSun" panose="02010600030101010101" pitchFamily="2" charset="-122"/>
                <a:cs typeface="+mj-cs"/>
              </a:rPr>
              <a:t>दक्षता र अनुभव</a:t>
            </a:r>
            <a:endParaRPr lang="en-US" sz="2800" b="1" dirty="0">
              <a:solidFill>
                <a:srgbClr val="002060"/>
              </a:solidFill>
              <a:latin typeface="Preeti" pitchFamily="2" charset="0"/>
              <a:ea typeface="SimSun" panose="02010600030101010101" pitchFamily="2" charset="-122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80827"/>
              </p:ext>
            </p:extLst>
          </p:nvPr>
        </p:nvGraphicFramePr>
        <p:xfrm>
          <a:off x="456984" y="1483876"/>
          <a:ext cx="11193909" cy="3642928"/>
        </p:xfrm>
        <a:graphic>
          <a:graphicData uri="http://schemas.openxmlformats.org/drawingml/2006/table">
            <a:tbl>
              <a:tblPr firstRow="1" firstCol="1" bandRow="1"/>
              <a:tblGrid>
                <a:gridCol w="984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1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8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dirty="0">
                          <a:solidFill>
                            <a:srgbClr val="002060"/>
                          </a:solidFill>
                          <a:effectLst/>
                        </a:rPr>
                        <a:t>क्र.सं.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2060"/>
                          </a:solidFill>
                          <a:effectLst/>
                        </a:rPr>
                        <a:t>सञ्चालक र कर्मचारीहरू</a:t>
                      </a:r>
                      <a:r>
                        <a:rPr lang="hi-IN" sz="2400" b="1" dirty="0">
                          <a:solidFill>
                            <a:srgbClr val="002060"/>
                          </a:solidFill>
                          <a:effectLst/>
                        </a:rPr>
                        <a:t>को नाम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dirty="0">
                          <a:solidFill>
                            <a:srgbClr val="002060"/>
                          </a:solidFill>
                          <a:effectLst/>
                        </a:rPr>
                        <a:t>योग्यता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1" dirty="0">
                          <a:solidFill>
                            <a:srgbClr val="002060"/>
                          </a:solidFill>
                          <a:effectLst/>
                        </a:rPr>
                        <a:t>अनुभव</a:t>
                      </a:r>
                      <a:endParaRPr lang="en-US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१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२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३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५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</a:rPr>
                        <a:t>६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43288" y="3489911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23965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998</Words>
  <Application>Microsoft Office PowerPoint</Application>
  <PresentationFormat>Widescreen</PresentationFormat>
  <Paragraphs>403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Himalb</vt:lpstr>
      <vt:lpstr>Preeti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Administrator</cp:lastModifiedBy>
  <cp:revision>20</cp:revision>
  <dcterms:created xsi:type="dcterms:W3CDTF">2024-12-31T06:57:38Z</dcterms:created>
  <dcterms:modified xsi:type="dcterms:W3CDTF">2025-01-07T09:10:28Z</dcterms:modified>
</cp:coreProperties>
</file>